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95" r:id="rId3"/>
    <p:sldId id="317" r:id="rId4"/>
    <p:sldId id="320" r:id="rId5"/>
    <p:sldId id="301" r:id="rId6"/>
    <p:sldId id="280" r:id="rId7"/>
    <p:sldId id="281" r:id="rId8"/>
    <p:sldId id="306" r:id="rId9"/>
    <p:sldId id="307" r:id="rId10"/>
    <p:sldId id="318" r:id="rId11"/>
    <p:sldId id="308" r:id="rId12"/>
    <p:sldId id="309" r:id="rId13"/>
    <p:sldId id="302" r:id="rId14"/>
    <p:sldId id="303" r:id="rId15"/>
    <p:sldId id="292" r:id="rId16"/>
    <p:sldId id="310" r:id="rId17"/>
    <p:sldId id="314" r:id="rId18"/>
    <p:sldId id="299" r:id="rId19"/>
    <p:sldId id="296" r:id="rId20"/>
    <p:sldId id="316" r:id="rId21"/>
    <p:sldId id="297" r:id="rId22"/>
    <p:sldId id="300" r:id="rId23"/>
    <p:sldId id="305" r:id="rId24"/>
    <p:sldId id="29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C169E-BA90-4A68-9FD0-3A01E53D0A6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1C0DB-51C2-429E-8F1C-1BA12BE6C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3ADB2-A363-4935-9616-033F9DB846D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0471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" y="103188"/>
            <a:ext cx="6318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6350"/>
            <a:ext cx="9144001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71414"/>
            <a:ext cx="4654842" cy="901976"/>
          </a:xfrm>
        </p:spPr>
        <p:txBody>
          <a:bodyPr>
            <a:noAutofit/>
          </a:bodyPr>
          <a:lstStyle>
            <a:lvl1pPr algn="l">
              <a:defRPr b="1"/>
            </a:lvl1pPr>
          </a:lstStyle>
          <a:p>
            <a:r>
              <a:rPr lang="uk-UA" dirty="0"/>
              <a:t>НОРМАТИВНО-ПРАВОВАЯ БАЗА ДЛЯ ОБЕСПЕЧЕНИЯ ГЕНДЕРНОГО РАВЕНСТВА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youtu.be/aeg7pPgDqG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24944"/>
            <a:ext cx="8229600" cy="36724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3200" dirty="0" smtClean="0">
                <a:latin typeface="Arial Black" pitchFamily="34" charset="0"/>
                <a:cs typeface="Times New Roman" pitchFamily="18" charset="0"/>
              </a:rPr>
              <a:t>Недопущення занесення збудника на територію області, </a:t>
            </a:r>
            <a:br>
              <a:rPr lang="uk-UA" sz="3200" dirty="0" smtClean="0">
                <a:latin typeface="Arial Black" pitchFamily="34" charset="0"/>
                <a:cs typeface="Times New Roman" pitchFamily="18" charset="0"/>
              </a:rPr>
            </a:br>
            <a:r>
              <a:rPr lang="uk-UA" sz="3200" dirty="0" smtClean="0">
                <a:latin typeface="Arial Black" pitchFamily="34" charset="0"/>
                <a:cs typeface="Times New Roman" pitchFamily="18" charset="0"/>
              </a:rPr>
              <a:t>план дії при підозрі та ліквідації захворювання </a:t>
            </a:r>
            <a:endParaRPr lang="ru-RU" sz="3200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764704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User\Desktop\3.jpg"/>
          <p:cNvPicPr>
            <a:picLocks noChangeAspect="1" noChangeArrowheads="1"/>
          </p:cNvPicPr>
          <p:nvPr/>
        </p:nvPicPr>
        <p:blipFill>
          <a:blip r:embed="rId3" cstate="print"/>
          <a:srcRect r="55670"/>
          <a:stretch>
            <a:fillRect/>
          </a:stretch>
        </p:blipFill>
        <p:spPr bwMode="auto">
          <a:xfrm>
            <a:off x="0" y="0"/>
            <a:ext cx="3377952" cy="2981325"/>
          </a:xfrm>
          <a:prstGeom prst="rect">
            <a:avLst/>
          </a:prstGeom>
          <a:noFill/>
        </p:spPr>
      </p:pic>
      <p:pic>
        <p:nvPicPr>
          <p:cNvPr id="3" name="Picture 3" descr="C:\Users\User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052736"/>
            <a:ext cx="2304256" cy="17259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5184576" cy="4824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Лабораторні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діагностичні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процедури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АЧС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поділяюся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тести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вірусу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антигенів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вірусу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геномної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ДНК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реакція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гемадсорбції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полімеразна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ланцюгова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реакція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тести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антитіл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(ІФА,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імунопероксидазна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реакція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імуноблотинг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620688"/>
            <a:ext cx="336037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501008"/>
            <a:ext cx="3000333" cy="192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04664"/>
            <a:ext cx="590465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Діагностику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АЧС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проводять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наступні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установи: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56490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Уповноважені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регіональні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державні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лабораторії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ветеринарної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медицини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науково-дослідний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інститут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лабораторної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діагностики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ветеринарно-санітарної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експертизи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(ДНДІЛДВСЕ).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lh5.googleusercontent.com/6oQoNvn4r35YSaVT3R2DO6p3GHT57L8HXTgaTI0Zm6y8_NXHH053fr-AN2J9paeegPZ_P3ot_stt3foD709CUjYd7P1YYWbbd30mx821wyXcuYeZr5_XO5jEBJ6Q112qxR1lJ7IR3AbcLz41lQY61_FMycmSTX0-rd-aEhHHjDs91vQnvQiKUU9RK4UVaIUgVF4G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486025" cy="183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16832"/>
            <a:ext cx="896448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ДНДІЛДВСЕ проводить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діагностику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АЧС методами :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ПЛР-РТ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ДНК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збудника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АЧС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патологічного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матеріалу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ПЛР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класичний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електрофорезний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РПІФ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антигена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збудика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АЧС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мазках-відбитках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патологічного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ІФА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антигена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збудника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АЧС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сироватці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крові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ІФА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антитіл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збудника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АЧС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сироватці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ексудаті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паренхіматозних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селезінки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SCN0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26571" cy="1368152"/>
          </a:xfrm>
          <a:prstGeom prst="rect">
            <a:avLst/>
          </a:prstGeom>
          <a:noFill/>
        </p:spPr>
      </p:pic>
      <p:pic>
        <p:nvPicPr>
          <p:cNvPr id="4100" name="Picture 4" descr="DSCN0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64288" y="42462"/>
            <a:ext cx="1979712" cy="1486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4536504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направля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ють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00808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лабораторних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направляють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зразки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1-3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вимушено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забитих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хворих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загиблих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свиней,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цільну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кров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сироватку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тканини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шматочками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розміром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см;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лімфатичні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вузли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підщелепні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мезентеріальні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селезінку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нирки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вирізають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вміщують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стерильний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контейнер;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відбувся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автоліз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тканин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розкладання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трупа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відбирають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вцілілу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трубчасту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кістку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SC052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156" y="0"/>
            <a:ext cx="2271960" cy="1499310"/>
          </a:xfrm>
          <a:prstGeom prst="rect">
            <a:avLst/>
          </a:prstGeom>
          <a:noFill/>
        </p:spPr>
      </p:pic>
      <p:pic>
        <p:nvPicPr>
          <p:cNvPr id="10244" name="Picture 4" descr="Картинки по запросу диагност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31846" cy="1556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120680" cy="1143000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ОРГАНІЗАЦІЯ ВІДБОРУ ПРОБ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628800"/>
            <a:ext cx="9036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Проби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біологічного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вміщують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поліпропіленові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пробірки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контейнер,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герметично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загвинчують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обгортають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марлею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змоченою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дезінфікуючим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розчином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поміщають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герметичний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поліетиленовий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пакет,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 свою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поміщають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тару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холодоагентом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(термос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валіза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холодильник).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Проби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доставляють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лабораторію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відбору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наступного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дня,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зберігаючи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 до 8°С.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Допускається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мінус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16°С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впродовж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мінус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68°С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впродовж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тривалого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часу.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Цільну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кров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заморожують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сироватку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771144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Відібрані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зразки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відправляють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лабораторію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супровідним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листом,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зазначають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5837240" cy="504056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айменування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фактичну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адресу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розташування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суб’єкта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господарювання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прізвище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ім’я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та по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батькові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власника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знаходження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господарстві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дату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перших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ознак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підозрювану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хворобу,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клінічні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патолого-анатомічні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загиблих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лікувальні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заходи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вакцинацію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проведені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діб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опис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зразків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направляються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дату та час 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відбору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зразків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відправки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доставки 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патматеріалу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92896"/>
            <a:ext cx="2537460" cy="225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649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ТРАНСПОРТУВАННЯ ПРОБ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5482952" cy="4525963"/>
          </a:xfrm>
        </p:spPr>
        <p:txBody>
          <a:bodyPr>
            <a:normAutofit fontScale="92500" lnSpcReduction="10000"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Відібраний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патологічний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поміщають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виключно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міцний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пластиковий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посуд.</a:t>
            </a:r>
          </a:p>
          <a:p>
            <a:pPr algn="just" fontAlgn="base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Герметично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запаковують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обгортають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марлею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змоченою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дезрозчином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Контейнери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матеріалом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поміщають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поліетилен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обкладають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льодом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вкладають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термоконтейнер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герметично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закривають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опечатують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6322" name="Picture 2" descr="DSCN0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590748" cy="1944216"/>
          </a:xfrm>
          <a:prstGeom prst="rect">
            <a:avLst/>
          </a:prstGeom>
          <a:noFill/>
        </p:spPr>
      </p:pic>
      <p:pic>
        <p:nvPicPr>
          <p:cNvPr id="56324" name="Picture 4" descr="https://lh6.googleusercontent.com/pLwNrXvKb1vqMOlQIHuAYm8y4y__JsCm7smrMrt59vNX_4z5Ykwbhp77Ls4fhk6W6gNCNfV2ejYIkspJ3ALYo0a5XaTe4UeNvgn2Lc6OyVEPZ-K_16rPYGpfecFcbujc3HiYv3eGR3YJpVqo2MGBTJxOB1v3YOIRa6yONL2PydgL361ZtqB8DVhLalrE1OydQjS6z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492896"/>
            <a:ext cx="2796027" cy="2107005"/>
          </a:xfrm>
          <a:prstGeom prst="rect">
            <a:avLst/>
          </a:prstGeom>
          <a:noFill/>
        </p:spPr>
      </p:pic>
      <p:pic>
        <p:nvPicPr>
          <p:cNvPr id="6" name="Picture 2" descr="Картинки по запросу транспортировка биоматериал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869160"/>
            <a:ext cx="1917521" cy="1779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Спалах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свинофермі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допустити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https://lh3.googleusercontent.com/I8w_OucuCCjM1nqdF5TF69m_d6Pt2mtG8Vvk_YARWTwj-D-TTiPn6IuJ5Lk92nte2Bq1r5l570AsdWD8ZpE7sfiqLYW39VViUjGkWgfO7Py9YsNfECtKHmxsjUTFow_Gu2tnoqUefGJHpzzrIYtQ46PQMCCtB-oQ7CJ0U1xME9NgCW5OHGU4xnE9EwP3gB27Pxxn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442560" cy="3960440"/>
          </a:xfrm>
          <a:prstGeom prst="rect">
            <a:avLst/>
          </a:prstGeom>
          <a:noFill/>
        </p:spPr>
      </p:pic>
      <p:pic>
        <p:nvPicPr>
          <p:cNvPr id="60420" name="Picture 4" descr="https://lh6.googleusercontent.com/Sik_4inh810KEoM2tgiiVs4LxK4qgiIEqFIt9PYcukeclaCcieL2V43lKvVlxkaFOscVRLIszG-Bl_dGppdhXLnjblxeo-y38HzzFWo1b6MjRfon0uQGNXYhRQ5sf4xoCDJ1mRhHESHphl8FmsqZOHyaEKXEyCijSJU3elOS1SUQs197xsUyIJ_xnbwRbm_EUxFJ_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976330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/>
              <a:t> 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b="1" dirty="0" smtClean="0"/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Нагляд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раннє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попередження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популяції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домашніх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свиней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43841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Нагляд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систематичний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постійний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 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стосується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своєчасного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вживання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(МЕБ). 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Нагляд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спрямований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на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раннє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контроль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тенденцій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плином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часу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оцінку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досягнуто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мети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Заходи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uk-UA" sz="3100" b="1" dirty="0" err="1" smtClean="0">
                <a:latin typeface="Times New Roman" pitchFamily="18" charset="0"/>
                <a:cs typeface="Times New Roman" pitchFamily="18" charset="0"/>
              </a:rPr>
              <a:t>покра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щенн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біобезпеки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годовувати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свиням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термічно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оброблений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корм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виключити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потрапляння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 ферму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згодовування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помиїв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харчових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відходів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потенційно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небезпечних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вірусу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купувати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живих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свиней, корми та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сировину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АЧС-позитивних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територіях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утримуватись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закупівель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свиней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корму без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відповідних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сертифікатів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радіусі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3-5 км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довкола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ферми не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утримувалися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свині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 приватному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секторі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підсобних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господарствах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персоналу.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4810546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Африканська чума свиней (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АЧС) – 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небезпечне інфекційне захворювання свійських та диких свиней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збудником якого є вірус, дуже стійкий до факторів різної природи, 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 зв’язку з чим його виживання в об’єктах середовища і продуктах свинячого походження незвичайно високе.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36213" cy="176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User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6670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81025"/>
            <a:ext cx="85725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заходи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застосовуються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недопущення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АЧС: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 fontScale="92500" lnSpcReduction="20000"/>
          </a:bodyPr>
          <a:lstStyle/>
          <a:p>
            <a:pPr algn="just" fontAlgn="base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карантинні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обмеження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неблагополучних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пунктах,</a:t>
            </a:r>
          </a:p>
          <a:p>
            <a:pPr algn="just" fontAlgn="base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знищення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сприйнятливих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осередках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інфекції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 fontAlgn="base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зонування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 fontAlgn="base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щільності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диких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кабанів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недопущенням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переміщення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підконтрольних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вантажів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неблагополучних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територій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 fontAlgn="base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карантинні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дезінфекція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автотранспорту при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в’їзді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виїзді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заходи в зонах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нагляду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 fontAlgn="base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дезінфекція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дератизація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моніторинг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дикій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фауні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 fontAlgn="base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роз’яснювальна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332656"/>
            <a:ext cx="475252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Заходи в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дикій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фауні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8805664" cy="5040560"/>
          </a:xfrm>
        </p:spPr>
        <p:txBody>
          <a:bodyPr>
            <a:normAutofit fontScale="62500" lnSpcReduction="20000"/>
          </a:bodyPr>
          <a:lstStyle/>
          <a:p>
            <a:pPr algn="ctr" fontAlgn="base">
              <a:lnSpc>
                <a:spcPct val="170000"/>
              </a:lnSpc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активного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пасивного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моніторингу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пасивний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предбачає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знайдених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трупів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диких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кабанів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 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активний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відстріляних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диких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кабанів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полювання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проведенні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будь-яких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 </a:t>
            </a:r>
          </a:p>
          <a:p>
            <a:pPr algn="ctr" fontAlgn="base">
              <a:lnSpc>
                <a:spcPct val="17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Знищення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інфікованих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спалаху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захворювання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7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Зонування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7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Зменш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чисельності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дикого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кабана</a:t>
            </a:r>
          </a:p>
          <a:p>
            <a:pPr algn="ctr" fontAlgn="base">
              <a:lnSpc>
                <a:spcPct val="17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Підгодівля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диких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кабанів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міграції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7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біобезпеки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полюванні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 descr="http://www.hubertushuntingtours.com/images/wild_boa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2383665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Симптоми вірусу АЧС.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600201"/>
            <a:ext cx="5616624" cy="110872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https://youtu.be/aeg7pPgDqGU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96752"/>
            <a:ext cx="5256584" cy="3504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4"/>
          <p:cNvGrpSpPr>
            <a:grpSpLocks/>
          </p:cNvGrpSpPr>
          <p:nvPr/>
        </p:nvGrpSpPr>
        <p:grpSpPr bwMode="auto">
          <a:xfrm>
            <a:off x="6153150" y="157163"/>
            <a:ext cx="3113088" cy="692150"/>
            <a:chOff x="6139263" y="44624"/>
            <a:chExt cx="3113257" cy="692497"/>
          </a:xfrm>
        </p:grpSpPr>
        <p:sp>
          <p:nvSpPr>
            <p:cNvPr id="40964" name="TextBox 35"/>
            <p:cNvSpPr txBox="1">
              <a:spLocks noChangeArrowheads="1"/>
            </p:cNvSpPr>
            <p:nvPr/>
          </p:nvSpPr>
          <p:spPr bwMode="auto">
            <a:xfrm>
              <a:off x="6588224" y="44624"/>
              <a:ext cx="2664296" cy="692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altLang="uk-UA" sz="1300" b="1" dirty="0">
                  <a:solidFill>
                    <a:schemeClr val="bg1"/>
                  </a:solidFill>
                  <a:latin typeface="Arieal"/>
                  <a:cs typeface="Arial" pitchFamily="34" charset="0"/>
                </a:rPr>
                <a:t>STATE SERVICE OF UKRAINE ON FOOD SAFETY AND CONSUMER PROTECTION</a:t>
              </a:r>
            </a:p>
          </p:txBody>
        </p:sp>
        <p:pic>
          <p:nvPicPr>
            <p:cNvPr id="40965" name="Picture 7" descr="G:\logo.png"/>
            <p:cNvPicPr>
              <a:picLocks noChangeAspect="1" noChangeArrowheads="1"/>
            </p:cNvPicPr>
            <p:nvPr/>
          </p:nvPicPr>
          <p:blipFill>
            <a:blip r:embed="rId3" cstate="print"/>
            <a:srcRect r="72858"/>
            <a:stretch>
              <a:fillRect/>
            </a:stretch>
          </p:blipFill>
          <p:spPr bwMode="auto">
            <a:xfrm>
              <a:off x="6139263" y="116632"/>
              <a:ext cx="448961" cy="61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0" y="908720"/>
            <a:ext cx="914400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Основними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правовими актами, які складають юридичну основу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endParaRPr lang="uk-UA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здійснення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контролю за здоров’ям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свиней</a:t>
            </a:r>
          </a:p>
          <a:p>
            <a:pPr algn="ctr">
              <a:lnSpc>
                <a:spcPct val="150000"/>
              </a:lnSpc>
              <a:defRPr/>
            </a:pPr>
            <a:endParaRPr lang="uk-UA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uk-UA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uk-UA" sz="14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України  “Про Ветеринарну медицину“ </a:t>
            </a:r>
          </a:p>
          <a:p>
            <a:pPr algn="just">
              <a:lnSpc>
                <a:spcPct val="150000"/>
              </a:lnSpc>
              <a:defRPr/>
            </a:pPr>
            <a:endParaRPr lang="uk-UA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uk-UA" sz="14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Інструкція з профілактики 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африканською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чумою свиней</a:t>
            </a:r>
            <a:r>
              <a:rPr lang="uk-UA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4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Наказ Міністерства аграрної політики та продовольства України від </a:t>
            </a:r>
            <a:r>
              <a:rPr lang="uk-UA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07 березня 2017 </a:t>
            </a:r>
            <a:r>
              <a:rPr lang="uk-UA" sz="14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року № </a:t>
            </a:r>
            <a:r>
              <a:rPr lang="uk-UA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111, </a:t>
            </a:r>
            <a:r>
              <a:rPr lang="uk-UA" sz="14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зареєстрований в Міністерстві юстиції України 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14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2017 р. за  № 432/30300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uk-UA" sz="1600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14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ідентифікації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реєстрації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свиней. Наказ </a:t>
            </a:r>
            <a:r>
              <a:rPr lang="ru-RU" sz="14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аграрної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продовольства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01.12.2017 № 639, </a:t>
            </a:r>
            <a:r>
              <a:rPr lang="uk-UA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зареєстрований в Міністерстві юстиції України</a:t>
            </a:r>
            <a:r>
              <a:rPr lang="ru-RU" sz="1400" b="1" u="sng" dirty="0" smtClean="0">
                <a:solidFill>
                  <a:schemeClr val="tx2"/>
                </a:solidFill>
              </a:rPr>
              <a:t> 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07 лютого 2018р.</a:t>
            </a:r>
            <a:b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№ 154/31606 </a:t>
            </a:r>
          </a:p>
          <a:p>
            <a:pPr algn="just">
              <a:lnSpc>
                <a:spcPct val="150000"/>
              </a:lnSpc>
              <a:defRPr/>
            </a:pPr>
            <a:endParaRPr lang="ru-RU" sz="1400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14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Акта про </a:t>
            </a:r>
            <a:r>
              <a:rPr lang="ru-RU" sz="14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вилучення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сільськогосподарських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14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знищення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забою при </a:t>
            </a:r>
            <a:r>
              <a:rPr lang="ru-RU" sz="14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ліквідації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особливо </a:t>
            </a:r>
            <a:r>
              <a:rPr lang="ru-RU" sz="14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небезпечних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карантинних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хвороб. </a:t>
            </a:r>
            <a:r>
              <a:rPr lang="uk-UA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Наказ Міністерства аграрної політики та продовольства України від 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4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2017р.  № 207, </a:t>
            </a:r>
            <a:r>
              <a:rPr lang="ru-RU" sz="14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зареєстрований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Міністерстві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юстиції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14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2017 р. за № 584/3045</a:t>
            </a:r>
          </a:p>
          <a:p>
            <a:pPr algn="just">
              <a:lnSpc>
                <a:spcPct val="150000"/>
              </a:lnSpc>
              <a:defRPr/>
            </a:pPr>
            <a:endParaRPr lang="uk-UA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43702" y="142852"/>
            <a:ext cx="235742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AutoShape 2" descr="Синьо-жовтий чи жовто-блакитний: історія Державного Прапора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428604"/>
            <a:ext cx="2357422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5256584" cy="350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71500"/>
            <a:ext cx="8572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844824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Вірус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АЧС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життєздатним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м’ясі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хворих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до 155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 гною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грунті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до 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місяців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 трупах свиней – до 2,5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місяців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копчених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м’ясопродуктах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до 6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місяців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 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солонині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до 1 року; 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замороженому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м’ясі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до 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0289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1300" y="0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1800" y="620688"/>
            <a:ext cx="4680520" cy="778098"/>
          </a:xfrm>
        </p:spPr>
        <p:txBody>
          <a:bodyPr>
            <a:normAutofit fontScale="90000"/>
          </a:bodyPr>
          <a:lstStyle/>
          <a:p>
            <a:r>
              <a:rPr lang="ru-RU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Клінічні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АЧС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5536" y="1700808"/>
            <a:ext cx="4040188" cy="39512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5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лихоманка</a:t>
            </a:r>
          </a:p>
          <a:p>
            <a:pPr marL="0" indent="0" algn="ctr">
              <a:lnSpc>
                <a:spcPct val="15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геморагічний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діатез </a:t>
            </a:r>
          </a:p>
          <a:p>
            <a:pPr marL="0" indent="0" algn="ctr">
              <a:lnSpc>
                <a:spcPct val="15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ціаноз шкіри</a:t>
            </a:r>
          </a:p>
          <a:p>
            <a:pPr marL="0" indent="0" algn="ctr">
              <a:lnSpc>
                <a:spcPct val="150000"/>
              </a:lnSpc>
            </a:pP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некродистрофічні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зміни паренхіматозних органів</a:t>
            </a:r>
          </a:p>
          <a:p>
            <a:pPr marL="0" indent="0" algn="ctr">
              <a:lnSpc>
                <a:spcPct val="15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висока летальність</a:t>
            </a:r>
            <a:r>
              <a:rPr lang="uk-UA" sz="2400" dirty="0" smtClean="0"/>
              <a:t>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2304256" cy="148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700808"/>
            <a:ext cx="303582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05064"/>
            <a:ext cx="3810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5618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764704"/>
            <a:ext cx="6995120" cy="72008"/>
          </a:xfrm>
        </p:spPr>
        <p:txBody>
          <a:bodyPr>
            <a:noAutofit/>
          </a:bodyPr>
          <a:lstStyle/>
          <a:p>
            <a:pPr lvl="0"/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Патологоанатомічні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1728192"/>
          </a:xfrm>
        </p:spPr>
        <p:txBody>
          <a:bodyPr>
            <a:normAutofit fontScale="40000" lnSpcReduction="20000"/>
          </a:bodyPr>
          <a:lstStyle/>
          <a:p>
            <a:pPr marL="0" lvl="0" indent="0" algn="ctr">
              <a:buClr>
                <a:srgbClr val="F07F09"/>
              </a:buClr>
              <a:buNone/>
            </a:pPr>
            <a:endParaRPr lang="ru-RU" sz="1600" dirty="0">
              <a:solidFill>
                <a:prstClr val="black"/>
              </a:solidFill>
            </a:endParaRPr>
          </a:p>
          <a:p>
            <a:pPr algn="just"/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численні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крововиливи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шкіру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слизові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серозні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оболонки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лімфатичні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вузли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збільшені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згустків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гематом;</a:t>
            </a:r>
          </a:p>
          <a:p>
            <a:pPr algn="just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грудній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черевній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порожнинах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жовтуватий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серозно-геморрагічний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ексудат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домішкою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фібрину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інколи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внутрішні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особливо 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селезінка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збільшені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численними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крововиливами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легенях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міждольний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набряк. </a:t>
            </a:r>
            <a:endParaRPr lang="uk-UA" sz="4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24944"/>
            <a:ext cx="265167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725144"/>
            <a:ext cx="19676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564904"/>
            <a:ext cx="23717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797152"/>
            <a:ext cx="2603004" cy="173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86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92697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СУЧАСНА СИСТЕМА ДІАГНОСТИКИ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ґрунтується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наступних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напрямках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попереджувальна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запобіжна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 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негайна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діагностика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моніторингові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скринінгові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обстеження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Але на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сучасному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стосовно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АЧС, </a:t>
            </a:r>
          </a:p>
          <a:p>
            <a:pPr algn="ctr"/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відбір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проб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негайної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діагностики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моніторингових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764704"/>
            <a:ext cx="64807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НЕГАЙНА ДІАГНОСТИКА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виявленні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господарстві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загибелі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короткий строк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відповідними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симптомами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підозрою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хворобу;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дійснюється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комплексу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клінічні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обстеження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патзмін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епізоотологічних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лабораторних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717</Words>
  <Application>Microsoft Office PowerPoint</Application>
  <PresentationFormat>Экран (4:3)</PresentationFormat>
  <Paragraphs>121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Недопущення занесення збудника на територію області,  план дії при підозрі та ліквідації захворювання </vt:lpstr>
      <vt:lpstr>Африканська чума свиней (АЧС) –   небезпечне інфекційне захворювання свійських та диких свиней  збудником якого є вірус, дуже стійкий до факторів різної природи,  в зв’язку з чим його виживання в об’єктах середовища і продуктах свинячого походження незвичайно високе. </vt:lpstr>
      <vt:lpstr>Слайд 3</vt:lpstr>
      <vt:lpstr>Слайд 4</vt:lpstr>
      <vt:lpstr>Слайд 5</vt:lpstr>
      <vt:lpstr>Клінічні ознаки при АЧС: </vt:lpstr>
      <vt:lpstr>Патологоанатомічні  зміни: </vt:lpstr>
      <vt:lpstr>Слайд 8</vt:lpstr>
      <vt:lpstr>Слайд 9</vt:lpstr>
      <vt:lpstr>Слайд 10</vt:lpstr>
      <vt:lpstr>Слайд 11</vt:lpstr>
      <vt:lpstr>Слайд 12</vt:lpstr>
      <vt:lpstr>Для дослідження направляють: </vt:lpstr>
      <vt:lpstr>ОРГАНІЗАЦІЯ ВІДБОРУ ПРОБ</vt:lpstr>
      <vt:lpstr>Відібрані зразки відправляють в лабораторію із супровідним листом, в якому зазначають:</vt:lpstr>
      <vt:lpstr>ТРАНСПОРТУВАННЯ ПРОБ</vt:lpstr>
      <vt:lpstr>Спалах на свинофермі, як цього не допустити?</vt:lpstr>
      <vt:lpstr>      Нагляд та раннє попередження у популяції домашніх свиней      </vt:lpstr>
      <vt:lpstr> Заходи для покращення рівня біобезпеки господарства: </vt:lpstr>
      <vt:lpstr>Слайд 20</vt:lpstr>
      <vt:lpstr>  Основні заходи що застосовуються для недопущення поширення АЧС:  </vt:lpstr>
      <vt:lpstr>Заходи в дикій фауні</vt:lpstr>
      <vt:lpstr>Симптоми вірусу АЧС.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Недопущення занесення збудника на територію області,  план дії при підозрі та ліквідації захворювання</dc:title>
  <dc:creator>User</dc:creator>
  <cp:lastModifiedBy>User</cp:lastModifiedBy>
  <cp:revision>80</cp:revision>
  <dcterms:created xsi:type="dcterms:W3CDTF">2022-10-26T12:09:33Z</dcterms:created>
  <dcterms:modified xsi:type="dcterms:W3CDTF">2024-03-14T09:50:20Z</dcterms:modified>
</cp:coreProperties>
</file>